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84" r:id="rId3"/>
    <p:sldId id="296" r:id="rId4"/>
    <p:sldId id="298" r:id="rId5"/>
    <p:sldId id="302" r:id="rId6"/>
    <p:sldId id="303" r:id="rId7"/>
    <p:sldId id="304" r:id="rId8"/>
    <p:sldId id="307" r:id="rId9"/>
    <p:sldId id="306" r:id="rId10"/>
    <p:sldId id="305" r:id="rId11"/>
    <p:sldId id="308" r:id="rId12"/>
    <p:sldId id="299" r:id="rId13"/>
    <p:sldId id="313" r:id="rId14"/>
    <p:sldId id="301" r:id="rId15"/>
    <p:sldId id="315" r:id="rId16"/>
    <p:sldId id="314" r:id="rId17"/>
    <p:sldId id="300" r:id="rId18"/>
    <p:sldId id="292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2553" autoAdjust="0"/>
  </p:normalViewPr>
  <p:slideViewPr>
    <p:cSldViewPr>
      <p:cViewPr>
        <p:scale>
          <a:sx n="75" d="100"/>
          <a:sy n="75" d="100"/>
        </p:scale>
        <p:origin x="-108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kidetza.euskadi.eus/informacion/i-botika-informacion-ciudadana-sobre-medicamentos/r85-pkcevi08/es/" TargetMode="External"/><Relationship Id="rId2" Type="http://schemas.openxmlformats.org/officeDocument/2006/relationships/hyperlink" Target="http://www.msssi.gob.es/ciudadanos/accidentes/accidentesTrafico/docs/Medicamentos_conduccion_PoblacionGeneral_horizontal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rafikoa.net/wps/wcm/connect/0d2a2c804b00b1c891aebf2db17d2efd/MEDICAMENTOS-folleto.pdf?MOD=AJPER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hyperlink" Target="http://www.osakidetza.euskadi.eus/contenidos/informacion/cevime_infac_2017/es_def/adjuntos/INFAC_Vol_25_n_7_medicamentos_y_conducci%C3%B3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MEDICAMENTOS Y CONDUCCIÓN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_tradnl" dirty="0" err="1" smtClean="0">
                <a:solidFill>
                  <a:schemeClr val="tx2"/>
                </a:solidFill>
                <a:latin typeface="Arial Black" pitchFamily="34" charset="0"/>
              </a:rPr>
              <a:t>Vol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 25</a:t>
            </a:r>
            <a:r>
              <a:rPr lang="es-ES_tradnl" smtClean="0">
                <a:solidFill>
                  <a:schemeClr val="tx2"/>
                </a:solidFill>
                <a:latin typeface="Arial Black" pitchFamily="34" charset="0"/>
              </a:rPr>
              <a:t>, nº 7 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año 2017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/>
          <a:lstStyle/>
          <a:p>
            <a:r>
              <a:rPr sz="2000" smtClean="0"/>
              <a:t>Medicamentos que pueden interferir en la conducción (V)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170" t="25651" r="27184" b="38277"/>
          <a:stretch>
            <a:fillRect/>
          </a:stretch>
        </p:blipFill>
        <p:spPr bwMode="auto">
          <a:xfrm>
            <a:off x="500034" y="1428736"/>
            <a:ext cx="8251089" cy="37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170" t="27455" r="28198" b="41884"/>
          <a:stretch>
            <a:fillRect/>
          </a:stretch>
        </p:blipFill>
        <p:spPr bwMode="auto">
          <a:xfrm>
            <a:off x="323528" y="1052736"/>
            <a:ext cx="8429684" cy="31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391876" cy="714380"/>
          </a:xfrm>
        </p:spPr>
        <p:txBody>
          <a:bodyPr/>
          <a:lstStyle/>
          <a:p>
            <a:r>
              <a:rPr lang="es-ES" sz="3200" dirty="0" smtClean="0"/>
              <a:t>RECOMENDACIONES PARA LA PRESCRIPCIÓN (I)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000108"/>
            <a:ext cx="7992888" cy="43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smtClean="0"/>
              <a:t>Prestar especial atención a pacientes de mayor riesgo:</a:t>
            </a:r>
          </a:p>
          <a:p>
            <a:pPr lvl="1"/>
            <a:r>
              <a:rPr lang="es-ES" dirty="0" smtClean="0"/>
              <a:t>Edad avanzada, </a:t>
            </a:r>
            <a:r>
              <a:rPr lang="es-ES" dirty="0" err="1" smtClean="0"/>
              <a:t>polimedicados</a:t>
            </a:r>
            <a:r>
              <a:rPr lang="es-ES" dirty="0" smtClean="0"/>
              <a:t>, patologías de especial riesgo (diabetes, insuficiencia renal, epilepsia, Parkinson, depresión,…)</a:t>
            </a:r>
          </a:p>
          <a:p>
            <a:pPr marL="342900" lvl="1" indent="-342900">
              <a:buFont typeface="Arial" charset="0"/>
              <a:buChar char="•"/>
            </a:pPr>
            <a:r>
              <a:rPr lang="es-ES" sz="3200" dirty="0" smtClean="0"/>
              <a:t>También a conductores profesionales o que conduzcan más de 40 minutos seguidos al día o personas que manejen maquinaría peligrosa</a:t>
            </a:r>
          </a:p>
          <a:p>
            <a:pPr lvl="1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243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391876" cy="714380"/>
          </a:xfrm>
        </p:spPr>
        <p:txBody>
          <a:bodyPr/>
          <a:lstStyle/>
          <a:p>
            <a:r>
              <a:rPr lang="es-ES" sz="3200" dirty="0" smtClean="0"/>
              <a:t>RECOMENDACIONES PARA LA PRESCRIPCIÓN (II)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000108"/>
            <a:ext cx="7992888" cy="43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dirty="0"/>
              <a:t>Seleccionar la alternativa que menos afecte a la </a:t>
            </a:r>
            <a:r>
              <a:rPr lang="es-ES" sz="2800" dirty="0" smtClean="0"/>
              <a:t>conducción.</a:t>
            </a:r>
          </a:p>
          <a:p>
            <a:r>
              <a:rPr lang="es-ES" sz="2800" dirty="0"/>
              <a:t>Elegir la vía de administración que produzca menos efectos sistémicos (tópica, nasal</a:t>
            </a:r>
            <a:r>
              <a:rPr lang="es-ES" sz="2800" dirty="0" smtClean="0"/>
              <a:t>).</a:t>
            </a:r>
          </a:p>
          <a:p>
            <a:r>
              <a:rPr lang="es-ES" sz="2800" dirty="0"/>
              <a:t>Ajustar dosis y/o horarios de las tomas (por ejemplo, dosis única nocturna</a:t>
            </a:r>
            <a:r>
              <a:rPr lang="es-ES" sz="2800" dirty="0" smtClean="0"/>
              <a:t>)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PRESBIDE: información sobre somnolencia en el apartado de recomendaciones al paciente</a:t>
            </a:r>
            <a:endParaRPr lang="es-ES" sz="2800" dirty="0"/>
          </a:p>
          <a:p>
            <a:endParaRPr lang="es-ES" dirty="0"/>
          </a:p>
          <a:p>
            <a:pPr lvl="1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227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2002234"/>
          </a:xfrm>
        </p:spPr>
        <p:txBody>
          <a:bodyPr/>
          <a:lstStyle/>
          <a:p>
            <a:r>
              <a:rPr lang="es-ES" sz="2800" dirty="0" smtClean="0"/>
              <a:t>INFORMACIÓN QUE EL PROFESIONAL SANITARIO DEBE TRANSMITIR AL PACIENTE (I)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smtClean="0"/>
              <a:t>Informar siempre que se prescriban o dispensen medicamentos con el pictograma de la conducción</a:t>
            </a:r>
          </a:p>
          <a:p>
            <a:pPr lvl="4"/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3 Imagen" descr="https://www.aemps.gob.es/industria/etiquetado/conduccion/img/conduccion-pic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143272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/>
          <a:srcRect l="27038" t="30365" r="51234" b="52084"/>
          <a:stretch/>
        </p:blipFill>
        <p:spPr bwMode="auto">
          <a:xfrm>
            <a:off x="4211960" y="3198236"/>
            <a:ext cx="4143990" cy="158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34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2002234"/>
          </a:xfrm>
        </p:spPr>
        <p:txBody>
          <a:bodyPr/>
          <a:lstStyle/>
          <a:p>
            <a:r>
              <a:rPr lang="es-ES" sz="3200" dirty="0"/>
              <a:t>Pictograma </a:t>
            </a:r>
            <a:r>
              <a:rPr lang="es-ES" sz="3200" dirty="0" smtClean="0"/>
              <a:t>medicamentos                  y conducción 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smtClean="0"/>
              <a:t>Obligatorio desde 2007, en el etiquetado </a:t>
            </a:r>
            <a:r>
              <a:rPr lang="es-ES" sz="2400" dirty="0"/>
              <a:t>o </a:t>
            </a:r>
            <a:r>
              <a:rPr lang="es-ES" sz="2400" dirty="0" smtClean="0"/>
              <a:t>cartonaje.</a:t>
            </a:r>
          </a:p>
          <a:p>
            <a:r>
              <a:rPr lang="es-ES" sz="2400" dirty="0" smtClean="0"/>
              <a:t>NO </a:t>
            </a:r>
            <a:r>
              <a:rPr lang="es-ES" sz="2400" dirty="0"/>
              <a:t>prohíbe la conducción, sino que LE ADVIERTE de que es recomendable leer en el </a:t>
            </a:r>
            <a:r>
              <a:rPr lang="es-ES" sz="2400" dirty="0" smtClean="0"/>
              <a:t>prospecto (RAM).</a:t>
            </a:r>
          </a:p>
          <a:p>
            <a:r>
              <a:rPr lang="es-ES" sz="2400" dirty="0" smtClean="0"/>
              <a:t>Criterios para la incorporación del pictograma:</a:t>
            </a:r>
          </a:p>
          <a:p>
            <a:pPr lvl="1"/>
            <a:r>
              <a:rPr lang="es-ES" sz="1800" dirty="0" smtClean="0"/>
              <a:t>estudios específicos sobre la capacidad de conducción</a:t>
            </a:r>
          </a:p>
          <a:p>
            <a:pPr lvl="1"/>
            <a:r>
              <a:rPr lang="es-ES" sz="1800" dirty="0"/>
              <a:t>La frecuencia de </a:t>
            </a:r>
            <a:r>
              <a:rPr lang="es-ES" sz="1800" dirty="0" smtClean="0"/>
              <a:t>RAM que </a:t>
            </a:r>
            <a:r>
              <a:rPr lang="es-ES" sz="1800" dirty="0"/>
              <a:t>podrían afectar a la capacidad de conducir y utilizar </a:t>
            </a:r>
            <a:r>
              <a:rPr lang="es-ES" sz="1800" dirty="0" smtClean="0"/>
              <a:t>máquinas, &gt;10</a:t>
            </a:r>
            <a:r>
              <a:rPr lang="es-ES" sz="1800" dirty="0"/>
              <a:t>%, o bien de entre 1-10% en el caso de varios efectos concurrentes</a:t>
            </a:r>
            <a:r>
              <a:rPr lang="es-ES" sz="1800" dirty="0" smtClean="0"/>
              <a:t>.</a:t>
            </a:r>
          </a:p>
          <a:p>
            <a:pPr lvl="1"/>
            <a:r>
              <a:rPr lang="es-ES" sz="1800" dirty="0" smtClean="0"/>
              <a:t>La </a:t>
            </a:r>
            <a:r>
              <a:rPr lang="es-ES" sz="1800" dirty="0"/>
              <a:t>gravedad/relevancia de estas </a:t>
            </a:r>
            <a:r>
              <a:rPr lang="es-ES" sz="1800" dirty="0" smtClean="0"/>
              <a:t>reacciones.</a:t>
            </a:r>
          </a:p>
          <a:p>
            <a:r>
              <a:rPr lang="es-ES" sz="2400" dirty="0" smtClean="0"/>
              <a:t>6 de los 15 principios activos de mayor consumo en 2015 con pictograma: </a:t>
            </a:r>
            <a:r>
              <a:rPr lang="es-ES" sz="1800" dirty="0" err="1" smtClean="0"/>
              <a:t>metamizol</a:t>
            </a:r>
            <a:r>
              <a:rPr lang="es-ES" sz="1800" dirty="0" smtClean="0"/>
              <a:t>, </a:t>
            </a:r>
            <a:r>
              <a:rPr lang="es-ES" sz="1800" dirty="0" err="1" smtClean="0"/>
              <a:t>lorazepam</a:t>
            </a:r>
            <a:r>
              <a:rPr lang="es-ES" sz="1800" dirty="0" smtClean="0"/>
              <a:t>, </a:t>
            </a:r>
            <a:r>
              <a:rPr lang="es-ES" sz="1800" dirty="0" err="1" smtClean="0"/>
              <a:t>tramadol</a:t>
            </a:r>
            <a:r>
              <a:rPr lang="es-ES" sz="1800" dirty="0" smtClean="0"/>
              <a:t>, </a:t>
            </a:r>
            <a:r>
              <a:rPr lang="es-ES" sz="1800" dirty="0" err="1" smtClean="0"/>
              <a:t>alprazolam</a:t>
            </a:r>
            <a:r>
              <a:rPr lang="es-ES" sz="1800" dirty="0" smtClean="0"/>
              <a:t>, </a:t>
            </a:r>
            <a:r>
              <a:rPr lang="es-ES" sz="1800" dirty="0" err="1" smtClean="0"/>
              <a:t>lormetazepam</a:t>
            </a:r>
            <a:r>
              <a:rPr lang="es-ES" sz="1800" dirty="0" smtClean="0"/>
              <a:t>, </a:t>
            </a:r>
            <a:r>
              <a:rPr lang="es-ES" sz="1800" dirty="0" err="1" smtClean="0"/>
              <a:t>metformina</a:t>
            </a:r>
            <a:r>
              <a:rPr lang="es-ES" sz="1800" dirty="0" smtClean="0"/>
              <a:t>.</a:t>
            </a:r>
            <a:endParaRPr lang="es-ES" sz="1800" dirty="0"/>
          </a:p>
          <a:p>
            <a:pPr lvl="1"/>
            <a:endParaRPr lang="es-ES" sz="1200" dirty="0"/>
          </a:p>
          <a:p>
            <a:pPr lvl="1"/>
            <a:endParaRPr lang="es-ES" sz="800" dirty="0" smtClean="0"/>
          </a:p>
        </p:txBody>
      </p:sp>
      <p:pic>
        <p:nvPicPr>
          <p:cNvPr id="6" name="5 Imagen" descr="https://www.aemps.gob.es/industria/etiquetado/conduccion/img/conduccion-pic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71636" cy="113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4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2002234"/>
          </a:xfrm>
        </p:spPr>
        <p:txBody>
          <a:bodyPr/>
          <a:lstStyle/>
          <a:p>
            <a:r>
              <a:rPr lang="es-ES" sz="2800" dirty="0" smtClean="0"/>
              <a:t>INFORMACIÓN QUE EL PROFESIONAL SANITARIO DEBE TRANSMITIR AL PACIENTE (II)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dirty="0" smtClean="0"/>
              <a:t>Antes </a:t>
            </a:r>
            <a:r>
              <a:rPr lang="es-ES" sz="2000" dirty="0"/>
              <a:t>de conducir o utilizar máquinas, debe conocer en qué medida le afecta </a:t>
            </a:r>
            <a:r>
              <a:rPr lang="es-ES" sz="2000" dirty="0" smtClean="0"/>
              <a:t>el </a:t>
            </a:r>
            <a:r>
              <a:rPr lang="es-ES" sz="2000" dirty="0"/>
              <a:t>medicamento que está </a:t>
            </a:r>
            <a:r>
              <a:rPr lang="es-ES" sz="2000" dirty="0" smtClean="0"/>
              <a:t>tomando. </a:t>
            </a:r>
          </a:p>
          <a:p>
            <a:r>
              <a:rPr lang="es-ES" sz="2000" dirty="0" smtClean="0"/>
              <a:t>El efecto </a:t>
            </a:r>
            <a:r>
              <a:rPr lang="es-ES" sz="2000" dirty="0"/>
              <a:t>del medicamento se manifiesta de manera más intensa en los primeros días del tratamiento o en caso de cambio de </a:t>
            </a:r>
            <a:r>
              <a:rPr lang="es-ES" sz="2000" dirty="0" smtClean="0"/>
              <a:t>dosis.</a:t>
            </a:r>
          </a:p>
          <a:p>
            <a:r>
              <a:rPr lang="es-ES" sz="2000" dirty="0" smtClean="0"/>
              <a:t>Es </a:t>
            </a:r>
            <a:r>
              <a:rPr lang="es-ES" sz="2000" dirty="0"/>
              <a:t>importante que siga las </a:t>
            </a:r>
            <a:r>
              <a:rPr lang="es-ES" sz="2000" dirty="0" smtClean="0"/>
              <a:t>instrucciones.</a:t>
            </a:r>
            <a:endParaRPr lang="es-ES" sz="2000" dirty="0"/>
          </a:p>
          <a:p>
            <a:r>
              <a:rPr lang="es-ES" sz="2000" dirty="0" smtClean="0"/>
              <a:t>Medicamentos + alcohol </a:t>
            </a:r>
            <a:r>
              <a:rPr lang="es-ES" sz="2000" dirty="0"/>
              <a:t>y/o </a:t>
            </a:r>
            <a:r>
              <a:rPr lang="es-ES" sz="2000" dirty="0" smtClean="0"/>
              <a:t>drogas </a:t>
            </a:r>
            <a:r>
              <a:rPr lang="es-ES" sz="2000" dirty="0"/>
              <a:t>puede aumentar el riesgo de sufrir efectos </a:t>
            </a:r>
            <a:r>
              <a:rPr lang="es-ES" sz="2000" dirty="0" smtClean="0"/>
              <a:t>y</a:t>
            </a:r>
            <a:r>
              <a:rPr lang="es-ES" sz="2000" dirty="0"/>
              <a:t>, además, afectar negativamente a su capacidad para conducir. </a:t>
            </a:r>
            <a:r>
              <a:rPr lang="es-ES" sz="2000" dirty="0" smtClean="0"/>
              <a:t>Evitar </a:t>
            </a:r>
            <a:r>
              <a:rPr lang="es-ES" sz="2000" dirty="0"/>
              <a:t>conducir después de haber consumido cualquier cantidad de alcohol.  </a:t>
            </a:r>
          </a:p>
          <a:p>
            <a:r>
              <a:rPr lang="es-ES" sz="2000" dirty="0" smtClean="0"/>
              <a:t>Si </a:t>
            </a:r>
            <a:r>
              <a:rPr lang="es-ES" sz="2000" dirty="0"/>
              <a:t>tiene que conducir de forma habitual, debe decirlo </a:t>
            </a:r>
            <a:r>
              <a:rPr lang="es-ES" sz="2000" dirty="0" smtClean="0"/>
              <a:t>siempre.</a:t>
            </a:r>
          </a:p>
          <a:p>
            <a:r>
              <a:rPr lang="es-ES" sz="2000" dirty="0" smtClean="0"/>
              <a:t>Consultar </a:t>
            </a:r>
            <a:r>
              <a:rPr lang="es-ES" sz="2000" dirty="0"/>
              <a:t>cualquier tipo de duda sobre la medicación que está tomando y sus efectos sobre la conducción</a:t>
            </a:r>
            <a:r>
              <a:rPr lang="es-E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8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/>
          <a:lstStyle/>
          <a:p>
            <a:r>
              <a:rPr lang="es-ES" sz="3200" dirty="0" smtClean="0"/>
              <a:t>INFORMACIÓN PARA LA POBLACIÓN GENERAL</a:t>
            </a:r>
            <a:r>
              <a:rPr lang="es-ES" sz="4000" dirty="0">
                <a:solidFill>
                  <a:schemeClr val="bg1"/>
                </a:solidFill>
              </a:rPr>
              <a:t/>
            </a:r>
            <a:br>
              <a:rPr lang="es-ES" sz="4000" dirty="0">
                <a:solidFill>
                  <a:schemeClr val="bg1"/>
                </a:solidFill>
              </a:rPr>
            </a:b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smtClean="0"/>
              <a:t>Tríptico (Campaña de la DGT y el MSSSI): </a:t>
            </a:r>
            <a:r>
              <a:rPr lang="es-ES" sz="1800" u="sng" dirty="0" smtClean="0">
                <a:hlinkClick r:id="rId2"/>
              </a:rPr>
              <a:t>http</a:t>
            </a:r>
            <a:r>
              <a:rPr lang="es-ES" sz="1800" u="sng" dirty="0">
                <a:hlinkClick r:id="rId2"/>
              </a:rPr>
              <a:t>://</a:t>
            </a:r>
            <a:r>
              <a:rPr lang="es-ES" sz="1800" u="sng" dirty="0" smtClean="0">
                <a:hlinkClick r:id="rId2"/>
              </a:rPr>
              <a:t>www.msssi.gob.</a:t>
            </a:r>
            <a:r>
              <a:rPr lang="es-ES" sz="1800" dirty="0" smtClean="0">
                <a:hlinkClick r:id="rId2"/>
              </a:rPr>
              <a:t>e</a:t>
            </a:r>
            <a:r>
              <a:rPr lang="es-ES" sz="1800" u="sng" dirty="0" smtClean="0">
                <a:hlinkClick r:id="rId2"/>
              </a:rPr>
              <a:t>s/ciudadanos/accidentes/accidentesTrafico/docs/Medicamentos_conduccion_PoblacionGeneral_horizontal.pdf</a:t>
            </a:r>
            <a:endParaRPr lang="es-ES" sz="1800" u="sng" dirty="0" smtClean="0"/>
          </a:p>
          <a:p>
            <a:r>
              <a:rPr lang="es-ES" dirty="0"/>
              <a:t>Otros enlaces:</a:t>
            </a:r>
          </a:p>
          <a:p>
            <a:pPr lvl="1"/>
            <a:r>
              <a:rPr lang="es-ES" sz="1400" u="sng" dirty="0">
                <a:hlinkClick r:id="rId3"/>
              </a:rPr>
              <a:t>http://www.osakidetza.euskadi.eus/informacion/i-botika-informacion-ciudadana-sobre-medicamentos/r85-pkcevi08/es/</a:t>
            </a:r>
            <a:endParaRPr lang="es-ES" sz="1400" dirty="0"/>
          </a:p>
          <a:p>
            <a:pPr lvl="1"/>
            <a:r>
              <a:rPr lang="es-ES" sz="1400" u="sng" dirty="0">
                <a:hlinkClick r:id="rId4"/>
              </a:rPr>
              <a:t>https://www.trafikoa.net/wps/wcm/connect/0d2a2c804b00b1c891aebf2db17d2efd/MEDICAMENTOS-folleto.pdf?MOD=AJPERES</a:t>
            </a:r>
            <a:endParaRPr lang="es-ES" sz="1400" dirty="0"/>
          </a:p>
          <a:p>
            <a:pPr lvl="1"/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2740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2060848"/>
            <a:ext cx="453548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s-ES_tradnl" sz="2800" b="1" dirty="0" smtClean="0">
              <a:latin typeface="Arial Unicode MS" pitchFamily="34" charset="-128"/>
            </a:endParaRPr>
          </a:p>
          <a:p>
            <a:pPr lvl="0"/>
            <a:r>
              <a:rPr lang="es-ES_tradnl" sz="2800" b="1" u="sng" dirty="0">
                <a:hlinkClick r:id="rId4"/>
              </a:rPr>
              <a:t>INFAC  VOL 25 N</a:t>
            </a:r>
            <a:r>
              <a:rPr lang="es-ES" sz="2800" b="1" u="sng" dirty="0">
                <a:hlinkClick r:id="rId4"/>
              </a:rPr>
              <a:t>º </a:t>
            </a:r>
            <a:r>
              <a:rPr lang="es-ES_tradnl" sz="2800" b="1" u="sng" dirty="0">
                <a:hlinkClick r:id="rId4"/>
              </a:rPr>
              <a:t>7</a:t>
            </a:r>
            <a:endParaRPr lang="es-ES" sz="2800" dirty="0"/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Para mas información y bibliografía…</a:t>
            </a:r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Sumario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3568" y="1124744"/>
            <a:ext cx="7772400" cy="411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Introducción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Efectos de los medicamentos sobre la capacidad de conducción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Recomendaciones para la prescripción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Información que el profesional sanitario debe transmitir al paciente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Información para la población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INTRODUCCIÓN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Los accidentes de tráfico generan un grave problema de salud pública, así como elevados costes económicos y sociales.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Varios factores influyen en el origen de los accidentes; el consumo de medicamentos es objeto de creciente interés.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La gran mayoría de los accidentes de tráfico son prevenibles.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Prevención: se deben implicar todos los protagonistas que intervienen en el proceso. En el caso de los medicamentos: paciente, prescriptor, dispensador, laboratorio farmacéutico, Autoridades Sanitarias y de Tráfico. Documento de consenso sobre medicamentos y conducción en España: información a la población general y papel de los profesionales sanitarios.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smtClean="0">
                <a:latin typeface="Arial Unicode MS" pitchFamily="34" charset="-128"/>
              </a:rPr>
              <a:t>Objetivo INFAC: dar a conocer el documento de consenso.</a:t>
            </a:r>
            <a:endParaRPr lang="es-ES" sz="20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05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EFECTOS DE LOS MEDICAMENTOS SOBRE LA CAPACIDAD DE CONDUCCIÓN (I)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smtClean="0"/>
              <a:t>Efectos terapéuticos o efectos secundarios.</a:t>
            </a:r>
          </a:p>
          <a:p>
            <a:r>
              <a:rPr lang="es-ES" dirty="0" smtClean="0"/>
              <a:t>Efectos más importantes: </a:t>
            </a:r>
          </a:p>
          <a:p>
            <a:pPr lvl="1"/>
            <a:r>
              <a:rPr lang="es-ES" dirty="0" smtClean="0"/>
              <a:t>Somnolencia, pérdida de coordinación psicomotora, cambios en el comportamiento, trastornos del equilibrio, alteraciones sensoriales</a:t>
            </a:r>
            <a:endParaRPr lang="es-ES" dirty="0"/>
          </a:p>
          <a:p>
            <a:r>
              <a:rPr lang="es-ES" dirty="0" smtClean="0"/>
              <a:t>Relación medicamentos-conducción no siempre es negativa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5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EFECTOS DE LOS MEDICAMENTOS SOBRE LA CAPACIDAD DE CONDUCCIÓN (II</a:t>
            </a:r>
            <a:r>
              <a:rPr lang="es-ES" sz="2800" dirty="0" smtClean="0"/>
              <a:t>)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smtClean="0"/>
              <a:t>Medicamentos prescritos más frecuentemente y que afectan a la capacidad de conducción:</a:t>
            </a:r>
          </a:p>
          <a:p>
            <a:pPr lvl="1"/>
            <a:r>
              <a:rPr lang="es-ES" dirty="0" err="1" smtClean="0"/>
              <a:t>Análgesicos</a:t>
            </a:r>
            <a:r>
              <a:rPr lang="es-ES" dirty="0" smtClean="0"/>
              <a:t> </a:t>
            </a:r>
            <a:r>
              <a:rPr lang="es-ES" dirty="0" err="1" smtClean="0"/>
              <a:t>opioides</a:t>
            </a:r>
            <a:r>
              <a:rPr lang="es-ES" dirty="0" smtClean="0"/>
              <a:t>, antiepilépticos, algunos antidepresivos, </a:t>
            </a:r>
            <a:r>
              <a:rPr lang="es-ES" dirty="0" err="1" smtClean="0"/>
              <a:t>benzodiazepinas</a:t>
            </a:r>
            <a:r>
              <a:rPr lang="es-ES" dirty="0" smtClean="0"/>
              <a:t>, hipnóticos sedantes y antihistamínicos de 1ª generación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5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142984"/>
          </a:xfrm>
        </p:spPr>
        <p:txBody>
          <a:bodyPr/>
          <a:lstStyle/>
          <a:p>
            <a:r>
              <a:rPr sz="2000" dirty="0" smtClean="0"/>
              <a:t>Tabla: Medicamentos que pueden interferir en la conducción (I)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041" t="14408" r="26947" b="42056"/>
          <a:stretch>
            <a:fillRect/>
          </a:stretch>
        </p:blipFill>
        <p:spPr bwMode="auto">
          <a:xfrm>
            <a:off x="214282" y="928670"/>
            <a:ext cx="86439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15328" cy="654032"/>
          </a:xfrm>
        </p:spPr>
        <p:txBody>
          <a:bodyPr/>
          <a:lstStyle/>
          <a:p>
            <a:r>
              <a:rPr sz="2000" smtClean="0"/>
              <a:t>Medicamentos que pueden interferir en la conducción (II)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170" t="22222" r="27493" b="43014"/>
          <a:stretch>
            <a:fillRect/>
          </a:stretch>
        </p:blipFill>
        <p:spPr bwMode="auto">
          <a:xfrm>
            <a:off x="363929" y="1214422"/>
            <a:ext cx="863722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smtClean="0"/>
              <a:t>Medicamentos que pueden interferir en la conducción (III)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170" t="22044" r="27184" b="47295"/>
          <a:stretch>
            <a:fillRect/>
          </a:stretch>
        </p:blipFill>
        <p:spPr bwMode="auto">
          <a:xfrm>
            <a:off x="428596" y="1643050"/>
            <a:ext cx="8501122" cy="31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071546"/>
          </a:xfrm>
        </p:spPr>
        <p:txBody>
          <a:bodyPr/>
          <a:lstStyle/>
          <a:p>
            <a:r>
              <a:rPr sz="2000" smtClean="0"/>
              <a:t>Medicamentos que pueden interferir en la conducción (IV)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170" t="20240" r="27184" b="27455"/>
          <a:stretch>
            <a:fillRect/>
          </a:stretch>
        </p:blipFill>
        <p:spPr bwMode="auto">
          <a:xfrm>
            <a:off x="571471" y="1000108"/>
            <a:ext cx="7926667" cy="448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714</Words>
  <Application>Microsoft Office PowerPoint</Application>
  <PresentationFormat>Presentación en pantalla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3_Diseño personalizado</vt:lpstr>
      <vt:lpstr> MEDICAMENTOS Y CONDUCCIÓN  Vol 25, nº 7 año 2017</vt:lpstr>
      <vt:lpstr>Sumario</vt:lpstr>
      <vt:lpstr>INTRODUCCIÓN</vt:lpstr>
      <vt:lpstr>EFECTOS DE LOS MEDICAMENTOS SOBRE LA CAPACIDAD DE CONDUCCIÓN (I) </vt:lpstr>
      <vt:lpstr>EFECTOS DE LOS MEDICAMENTOS SOBRE LA CAPACIDAD DE CONDUCCIÓN (II) </vt:lpstr>
      <vt:lpstr>Tabla: Medicamentos que pueden interferir en la conducción (I)</vt:lpstr>
      <vt:lpstr>Medicamentos que pueden interferir en la conducción (II)</vt:lpstr>
      <vt:lpstr>Medicamentos que pueden interferir en la conducción (III)</vt:lpstr>
      <vt:lpstr>Medicamentos que pueden interferir en la conducción (IV)</vt:lpstr>
      <vt:lpstr>Medicamentos que pueden interferir en la conducción (V)</vt:lpstr>
      <vt:lpstr>Presentación de PowerPoint</vt:lpstr>
      <vt:lpstr>RECOMENDACIONES PARA LA PRESCRIPCIÓN (I) </vt:lpstr>
      <vt:lpstr>RECOMENDACIONES PARA LA PRESCRIPCIÓN (II) </vt:lpstr>
      <vt:lpstr>INFORMACIÓN QUE EL PROFESIONAL SANITARIO DEBE TRANSMITIR AL PACIENTE (I)  </vt:lpstr>
      <vt:lpstr>Pictograma medicamentos                  y conducción   </vt:lpstr>
      <vt:lpstr>INFORMACIÓN QUE EL PROFESIONAL SANITARIO DEBE TRANSMITIR AL PACIENTE (II)  </vt:lpstr>
      <vt:lpstr>INFORMACIÓN PARA LA POBLACIÓN GENERAL </vt:lpstr>
      <vt:lpstr>Para mas información y bibliografía…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Varona Garcia, Carlos Felipe</cp:lastModifiedBy>
  <cp:revision>186</cp:revision>
  <dcterms:created xsi:type="dcterms:W3CDTF">2007-11-13T08:52:06Z</dcterms:created>
  <dcterms:modified xsi:type="dcterms:W3CDTF">2017-11-16T10:13:14Z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